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48" r:id="rId4"/>
  </p:sldMasterIdLst>
  <p:notesMasterIdLst>
    <p:notesMasterId r:id="rId13"/>
  </p:notesMasterIdLst>
  <p:handoutMasterIdLst>
    <p:handoutMasterId r:id="rId14"/>
  </p:handoutMasterIdLst>
  <p:sldIdLst>
    <p:sldId id="258" r:id="rId5"/>
    <p:sldId id="265" r:id="rId6"/>
    <p:sldId id="268" r:id="rId7"/>
    <p:sldId id="272" r:id="rId8"/>
    <p:sldId id="277" r:id="rId9"/>
    <p:sldId id="282" r:id="rId10"/>
    <p:sldId id="292" r:id="rId11"/>
    <p:sldId id="299" r:id="rId12"/>
  </p:sldIdLst>
  <p:sldSz cx="12192000" cy="6858000"/>
  <p:notesSz cx="7010400" cy="9296400"/>
  <p:embeddedFontLst>
    <p:embeddedFont>
      <p:font typeface="Avenir Next LT Pro" panose="020B0504020202020204" pitchFamily="3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Speak Pro" panose="020B0504020101020102"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249" autoAdjust="0"/>
  </p:normalViewPr>
  <p:slideViewPr>
    <p:cSldViewPr snapToGrid="0">
      <p:cViewPr varScale="1">
        <p:scale>
          <a:sx n="90" d="100"/>
          <a:sy n="90" d="100"/>
        </p:scale>
        <p:origin x="576" y="90"/>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dLbls>
          <c:showLegendKey val="0"/>
          <c:showVal val="0"/>
          <c:showCatName val="0"/>
          <c:showSerName val="0"/>
          <c:showPercent val="0"/>
          <c:showBubbleSize val="0"/>
        </c:dLbls>
        <c:gapWidth val="67"/>
        <c:overlap val="-29"/>
        <c:axId val="643702576"/>
        <c:axId val="643702904"/>
      </c:barChart>
      <c:catAx>
        <c:axId val="643702576"/>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643702904"/>
        <c:crosses val="autoZero"/>
        <c:auto val="1"/>
        <c:lblAlgn val="ctr"/>
        <c:lblOffset val="100"/>
        <c:noMultiLvlLbl val="0"/>
      </c:catAx>
      <c:valAx>
        <c:axId val="643702904"/>
        <c:scaling>
          <c:orientation val="minMax"/>
          <c:max val="50000"/>
        </c:scaling>
        <c:delete val="0"/>
        <c:axPos val="l"/>
        <c:majorGridlines>
          <c:spPr>
            <a:ln w="6350" cap="flat" cmpd="sng" algn="ctr">
              <a:solidFill>
                <a:schemeClr val="bg1">
                  <a:lumMod val="95000"/>
                  <a:alpha val="50000"/>
                </a:schemeClr>
              </a:solidFill>
              <a:round/>
            </a:ln>
            <a:effectLst/>
          </c:spPr>
        </c:majorGridlines>
        <c:numFmt formatCode="General"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200" b="0" i="1" u="none" strike="noStrike" kern="1200" baseline="0">
                <a:solidFill>
                  <a:schemeClr val="tx2"/>
                </a:solidFill>
                <a:latin typeface="+mn-lt"/>
                <a:ea typeface="+mn-ea"/>
                <a:cs typeface="+mn-cs"/>
              </a:defRPr>
            </a:pPr>
            <a:endParaRPr lang="en-US"/>
          </a:p>
        </c:txPr>
        <c:crossAx val="643702576"/>
        <c:crosses val="autoZero"/>
        <c:crossBetween val="between"/>
        <c:majorUnit val="1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68C0DD2-AAFF-40FB-B1D5-B76D6B9F63F5}" type="datetimeFigureOut">
              <a:rPr lang="en-US" smtClean="0"/>
              <a:t>6/25/2020</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0EAA7A3-4278-43C6-8774-F62FA0274339}" type="datetimeFigureOut">
              <a:rPr lang="en-US" smtClean="0"/>
              <a:t>6/25/2020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6/25/2020</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6/25/2020</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6/25/2020</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6/25/2020</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6/25/2020</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6/25/2020</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6/25/2020</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6/25/2020</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6/25/2020</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6/25/2020</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6/25/2020</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6/25/2020</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6/25/2020</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6/25/2020</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6/25/2020</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6/25/2020</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6/25/2020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6/25/2020</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6/25/2020</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6/25/2020</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6/25/2020</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6/25/2020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6/25/2020</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6/25/2020</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6/25/2020</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6/25/2020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6/25/2020</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6/25/2020</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6/25/2020</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6/25/2020</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6/25/2020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6/25/2020</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6/25/2020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6/25/2020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6/25/2020</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9.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slideLayout" Target="../slideLayouts/slideLayout37.xml"/><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audio" Target="../media/media7.m4a"/><Relationship Id="rId16" Type="http://schemas.openxmlformats.org/officeDocument/2006/relationships/image" Target="../media/image19.png"/><Relationship Id="rId1" Type="http://schemas.microsoft.com/office/2007/relationships/media" Target="../media/media7.m4a"/><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812758" y="4256116"/>
            <a:ext cx="8807116" cy="1360340"/>
          </a:xfrm>
        </p:spPr>
        <p:txBody>
          <a:bodyPr>
            <a:normAutofit/>
          </a:bodyPr>
          <a:lstStyle/>
          <a:p>
            <a:r>
              <a:rPr lang="en-US" sz="4000" dirty="0"/>
              <a:t>CONDUCTING A JURY TRIAL DURING A PANDEMIC</a:t>
            </a:r>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p:txBody>
          <a:bodyPr>
            <a:normAutofit fontScale="55000" lnSpcReduction="20000"/>
          </a:bodyPr>
          <a:lstStyle/>
          <a:p>
            <a:r>
              <a:rPr lang="en-US" dirty="0"/>
              <a:t>Jury Bailiffs</a:t>
            </a:r>
          </a:p>
          <a:p>
            <a:r>
              <a:rPr lang="en-US" dirty="0"/>
              <a:t>Kosciusko County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3068127"/>
      </p:ext>
    </p:extLst>
  </p:cSld>
  <p:clrMapOvr>
    <a:masterClrMapping/>
  </p:clrMapOvr>
  <mc:AlternateContent xmlns:mc="http://schemas.openxmlformats.org/markup-compatibility/2006" xmlns:p14="http://schemas.microsoft.com/office/powerpoint/2010/main">
    <mc:Choice Requires="p14">
      <p:transition spd="slow" p14:dur="2000" advTm="7273"/>
    </mc:Choice>
    <mc:Fallback xmlns="">
      <p:transition spd="slow" advTm="7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a:xfrm>
            <a:off x="1527519" y="1370588"/>
            <a:ext cx="4143555" cy="1536580"/>
          </a:xfrm>
        </p:spPr>
        <p:txBody>
          <a:bodyPr>
            <a:normAutofit fontScale="90000"/>
          </a:bodyPr>
          <a:lstStyle/>
          <a:p>
            <a:r>
              <a:rPr lang="en-US" dirty="0"/>
              <a:t>PERSONAL PROTECTIVE </a:t>
            </a:r>
            <a:br>
              <a:rPr lang="en-US" dirty="0"/>
            </a:br>
            <a:r>
              <a:rPr lang="en-US" dirty="0"/>
              <a:t>EQUIPMENT</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p:txBody>
          <a:bodyPr>
            <a:normAutofit fontScale="85000" lnSpcReduction="20000"/>
          </a:bodyPr>
          <a:lstStyle/>
          <a:p>
            <a:r>
              <a:rPr lang="en-US" dirty="0"/>
              <a:t>The Supreme Court provided guidelines and authority to each Court to determine the level of personal protective equipment (“PPE”) that is necessary for the public, attorneys, press, witnesses, and jurors.  Kosciusko County Courts will determine how their PPE Order will be enforced prior to entering this Order.</a:t>
            </a:r>
          </a:p>
          <a:p>
            <a:endParaRPr lang="en-US" dirty="0"/>
          </a:p>
          <a:p>
            <a:r>
              <a:rPr lang="en-US" dirty="0"/>
              <a:t>Masks are primarily for the protection of those around you working by trapping your respiratory droplets that may transmit the virus to others.  Masks also serve as a physical reminder not to touch your face with your hands.  Face masks will be provided.  DO NOT BRING YOUR OWN.</a:t>
            </a:r>
          </a:p>
          <a:p>
            <a:endParaRPr lang="en-US" dirty="0"/>
          </a:p>
          <a:p>
            <a:r>
              <a:rPr lang="en-US" dirty="0"/>
              <a:t>Gloves will be available if and when shown to be needed.</a:t>
            </a:r>
          </a:p>
          <a:p>
            <a:endParaRPr lang="en-US" dirty="0"/>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US" dirty="0"/>
              <a:t>PPE</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2</a:t>
            </a:fld>
            <a:endParaRPr lang="en-US" dirty="0"/>
          </a:p>
        </p:txBody>
      </p:sp>
      <p:sp>
        <p:nvSpPr>
          <p:cNvPr id="6" name="Subtitle 5">
            <a:extLst>
              <a:ext uri="{FF2B5EF4-FFF2-40B4-BE49-F238E27FC236}">
                <a16:creationId xmlns:a16="http://schemas.microsoft.com/office/drawing/2014/main" id="{09278663-6DFB-48C5-B58E-9F7560421BA7}"/>
              </a:ext>
            </a:extLst>
          </p:cNvPr>
          <p:cNvSpPr>
            <a:spLocks noGrp="1"/>
          </p:cNvSpPr>
          <p:nvPr>
            <p:ph type="subTitle" idx="13"/>
          </p:nvPr>
        </p:nvSpPr>
        <p:spPr/>
        <p:txBody>
          <a:bodyPr>
            <a:normAutofit fontScale="85000" lnSpcReduction="20000"/>
          </a:bodyPr>
          <a:lstStyle/>
          <a:p>
            <a:r>
              <a:rPr lang="en-US" dirty="0"/>
              <a:t>Face Masks</a:t>
            </a:r>
          </a:p>
          <a:p>
            <a:r>
              <a:rPr lang="en-US" dirty="0"/>
              <a:t>Gloves 	</a:t>
            </a:r>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a:normAutofit/>
          </a:bodyPr>
          <a:lstStyle/>
          <a:p>
            <a:r>
              <a:rPr lang="en-US" dirty="0"/>
              <a:t>PPE</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2925144"/>
      </p:ext>
    </p:extLst>
  </p:cSld>
  <p:clrMapOvr>
    <a:masterClrMapping/>
  </p:clrMapOvr>
  <mc:AlternateContent xmlns:mc="http://schemas.openxmlformats.org/markup-compatibility/2006" xmlns:p14="http://schemas.microsoft.com/office/powerpoint/2010/main">
    <mc:Choice Requires="p14">
      <p:transition spd="slow" p14:dur="2000" advTm="48590"/>
    </mc:Choice>
    <mc:Fallback xmlns="">
      <p:transition spd="slow" advTm="48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1778924" y="4139245"/>
            <a:ext cx="9246466" cy="1239090"/>
          </a:xfrm>
        </p:spPr>
        <p:txBody>
          <a:bodyPr>
            <a:normAutofit/>
          </a:bodyPr>
          <a:lstStyle/>
          <a:p>
            <a:r>
              <a:rPr lang="en-US" sz="2500" dirty="0">
                <a:solidFill>
                  <a:schemeClr val="tx1"/>
                </a:solidFill>
              </a:rPr>
              <a:t>JURY SERVICE – CIVIC RESPONSIBILITY AND THE PATRIOTIC DUTY OF EVERY AMERICAN CITIZEN</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flipH="1">
            <a:off x="1653099" y="6159402"/>
            <a:ext cx="666151" cy="384202"/>
          </a:xfrm>
        </p:spPr>
        <p:txBody>
          <a:bodyPr/>
          <a:lstStyle/>
          <a:p>
            <a:endParaRPr lang="en-US" dirty="0"/>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3</a:t>
            </a:fld>
            <a:endParaRPr lang="en-US" dirty="0"/>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flipH="1">
            <a:off x="11083579" y="798023"/>
            <a:ext cx="1108419" cy="598516"/>
          </a:xfrm>
        </p:spPr>
        <p:txBody>
          <a:bodyPr>
            <a:normAutofit/>
          </a:bodyPr>
          <a:lstStyle/>
          <a:p>
            <a:r>
              <a:rPr lang="en-US" dirty="0"/>
              <a:t>JURY SERVICE</a:t>
            </a:r>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1521229" y="6442363"/>
            <a:ext cx="9271405" cy="526936"/>
          </a:xfrm>
        </p:spPr>
        <p:txBody>
          <a:bodyPr/>
          <a:lstStyle/>
          <a:p>
            <a:r>
              <a:rPr lang="en-US" dirty="0"/>
              <a:t>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0497168"/>
      </p:ext>
    </p:extLst>
  </p:cSld>
  <p:clrMapOvr>
    <a:masterClrMapping/>
  </p:clrMapOvr>
  <mc:AlternateContent xmlns:mc="http://schemas.openxmlformats.org/markup-compatibility/2006" xmlns:p14="http://schemas.microsoft.com/office/powerpoint/2010/main">
    <mc:Choice Requires="p14">
      <p:transition spd="slow" p14:dur="2000" advTm="6944"/>
    </mc:Choice>
    <mc:Fallback xmlns="">
      <p:transition spd="slow" advTm="6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71DD-D1ED-4494-BAB0-E44D84460558}"/>
              </a:ext>
            </a:extLst>
          </p:cNvPr>
          <p:cNvSpPr>
            <a:spLocks noGrp="1"/>
          </p:cNvSpPr>
          <p:nvPr>
            <p:ph type="title"/>
          </p:nvPr>
        </p:nvSpPr>
        <p:spPr/>
        <p:txBody>
          <a:bodyPr>
            <a:normAutofit fontScale="90000"/>
          </a:bodyPr>
          <a:lstStyle/>
          <a:p>
            <a:br>
              <a:rPr lang="en-US" dirty="0"/>
            </a:br>
            <a:r>
              <a:rPr lang="en-US" dirty="0"/>
              <a:t>HEALTH SCREENING/TEMPERATURE CHECK</a:t>
            </a:r>
            <a:br>
              <a:rPr lang="en-US" dirty="0"/>
            </a:br>
            <a:r>
              <a:rPr lang="en-US" dirty="0"/>
              <a:t>SOCIAL DISTANCING/SANITIZING</a:t>
            </a:r>
            <a:br>
              <a:rPr lang="en-US" dirty="0"/>
            </a:br>
            <a:endParaRPr lang="en-US" dirty="0"/>
          </a:p>
        </p:txBody>
      </p:sp>
      <p:sp>
        <p:nvSpPr>
          <p:cNvPr id="3" name="Text Placeholder 2">
            <a:extLst>
              <a:ext uri="{FF2B5EF4-FFF2-40B4-BE49-F238E27FC236}">
                <a16:creationId xmlns:a16="http://schemas.microsoft.com/office/drawing/2014/main" id="{FFD046CD-889C-4A2E-8DC3-BED5C7901EA2}"/>
              </a:ext>
            </a:extLst>
          </p:cNvPr>
          <p:cNvSpPr>
            <a:spLocks noGrp="1"/>
          </p:cNvSpPr>
          <p:nvPr>
            <p:ph type="body" idx="1"/>
          </p:nvPr>
        </p:nvSpPr>
        <p:spPr/>
        <p:txBody>
          <a:bodyPr/>
          <a:lstStyle/>
          <a:p>
            <a:r>
              <a:rPr lang="en-US" dirty="0"/>
              <a:t>Health Screening/Temperature Check </a:t>
            </a:r>
          </a:p>
        </p:txBody>
      </p:sp>
      <p:sp>
        <p:nvSpPr>
          <p:cNvPr id="4" name="Content Placeholder 3">
            <a:extLst>
              <a:ext uri="{FF2B5EF4-FFF2-40B4-BE49-F238E27FC236}">
                <a16:creationId xmlns:a16="http://schemas.microsoft.com/office/drawing/2014/main" id="{7D8E0C3E-549F-4B12-BC1D-70D49FDEE3EB}"/>
              </a:ext>
            </a:extLst>
          </p:cNvPr>
          <p:cNvSpPr>
            <a:spLocks noGrp="1"/>
          </p:cNvSpPr>
          <p:nvPr>
            <p:ph sz="half" idx="2"/>
          </p:nvPr>
        </p:nvSpPr>
        <p:spPr/>
        <p:txBody>
          <a:bodyPr>
            <a:normAutofit lnSpcReduction="10000"/>
          </a:bodyPr>
          <a:lstStyle/>
          <a:p>
            <a:pPr marL="0" indent="0">
              <a:buNone/>
            </a:pPr>
            <a:r>
              <a:rPr lang="en-US" dirty="0"/>
              <a:t>Each jury member should have received and must return the additional juror questionnaire regarding COVID-19 that was provided to you with your jury summons.</a:t>
            </a:r>
            <a:br>
              <a:rPr lang="en-US" dirty="0"/>
            </a:br>
            <a:endParaRPr lang="en-US" dirty="0"/>
          </a:p>
          <a:p>
            <a:r>
              <a:rPr lang="en-US" dirty="0"/>
              <a:t>Upon arrival for jury service, your temperature will be taken through a non-invasive, no-contact digital thermometer.</a:t>
            </a:r>
          </a:p>
          <a:p>
            <a:r>
              <a:rPr lang="en-US" dirty="0"/>
              <a:t>You will be asked to complete an additional health screening if one </a:t>
            </a:r>
            <a:r>
              <a:rPr lang="en-US" u="sng" dirty="0"/>
              <a:t>has not</a:t>
            </a:r>
            <a:r>
              <a:rPr lang="en-US" dirty="0"/>
              <a:t> been provided OR needs updated.</a:t>
            </a:r>
          </a:p>
          <a:p>
            <a:pPr marL="0" indent="0">
              <a:buNone/>
            </a:pPr>
            <a:r>
              <a:rPr lang="en-US" dirty="0"/>
              <a:t>.</a:t>
            </a:r>
          </a:p>
        </p:txBody>
      </p:sp>
      <p:sp>
        <p:nvSpPr>
          <p:cNvPr id="5" name="Text Placeholder 4">
            <a:extLst>
              <a:ext uri="{FF2B5EF4-FFF2-40B4-BE49-F238E27FC236}">
                <a16:creationId xmlns:a16="http://schemas.microsoft.com/office/drawing/2014/main" id="{33C7831C-5C8A-4D10-8B69-B54C753E23A1}"/>
              </a:ext>
            </a:extLst>
          </p:cNvPr>
          <p:cNvSpPr>
            <a:spLocks noGrp="1"/>
          </p:cNvSpPr>
          <p:nvPr>
            <p:ph type="body" sz="quarter" idx="3"/>
          </p:nvPr>
        </p:nvSpPr>
        <p:spPr/>
        <p:txBody>
          <a:bodyPr>
            <a:normAutofit/>
          </a:bodyPr>
          <a:lstStyle/>
          <a:p>
            <a:r>
              <a:rPr lang="en-US" dirty="0"/>
              <a:t>Social Distancing/Sanitizing</a:t>
            </a:r>
          </a:p>
        </p:txBody>
      </p:sp>
      <p:sp>
        <p:nvSpPr>
          <p:cNvPr id="7" name="Footer Placeholder 6">
            <a:extLst>
              <a:ext uri="{FF2B5EF4-FFF2-40B4-BE49-F238E27FC236}">
                <a16:creationId xmlns:a16="http://schemas.microsoft.com/office/drawing/2014/main" id="{01088409-0EAA-441A-9E25-8CC3324ED156}"/>
              </a:ext>
            </a:extLst>
          </p:cNvPr>
          <p:cNvSpPr>
            <a:spLocks noGrp="1"/>
          </p:cNvSpPr>
          <p:nvPr>
            <p:ph type="ftr" sz="quarter" idx="11"/>
          </p:nvPr>
        </p:nvSpPr>
        <p:spPr/>
        <p:txBody>
          <a:bodyPr/>
          <a:lstStyle/>
          <a:p>
            <a:r>
              <a:rPr lang="en-US" dirty="0"/>
              <a:t>COVID-19 Safety</a:t>
            </a:r>
          </a:p>
        </p:txBody>
      </p:sp>
      <p:sp>
        <p:nvSpPr>
          <p:cNvPr id="8" name="Slide Number Placehold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a:lstStyle/>
          <a:p>
            <a:fld id="{95CBEC59-7FF9-4688-98DF-89832A0C9025}" type="slidenum">
              <a:rPr lang="en-US" smtClean="0"/>
              <a:pPr/>
              <a:t>4</a:t>
            </a:fld>
            <a:endParaRPr lang="en-US" dirty="0"/>
          </a:p>
        </p:txBody>
      </p:sp>
      <p:sp>
        <p:nvSpPr>
          <p:cNvPr id="9" name="Text Placeholder 8">
            <a:extLst>
              <a:ext uri="{FF2B5EF4-FFF2-40B4-BE49-F238E27FC236}">
                <a16:creationId xmlns:a16="http://schemas.microsoft.com/office/drawing/2014/main" id="{8527968E-142A-49A3-8ED6-285EDE03F378}"/>
              </a:ext>
            </a:extLst>
          </p:cNvPr>
          <p:cNvSpPr>
            <a:spLocks noGrp="1"/>
          </p:cNvSpPr>
          <p:nvPr>
            <p:ph type="body" sz="quarter" idx="14"/>
          </p:nvPr>
        </p:nvSpPr>
        <p:spPr>
          <a:xfrm>
            <a:off x="11083582" y="837333"/>
            <a:ext cx="1108417" cy="384638"/>
          </a:xfrm>
        </p:spPr>
        <p:txBody>
          <a:bodyPr>
            <a:normAutofit fontScale="92500" lnSpcReduction="10000"/>
          </a:bodyPr>
          <a:lstStyle/>
          <a:p>
            <a:r>
              <a:rPr lang="en-US" dirty="0"/>
              <a:t>COVID-19 SAFETY</a:t>
            </a:r>
          </a:p>
        </p:txBody>
      </p:sp>
      <p:sp>
        <p:nvSpPr>
          <p:cNvPr id="6" name="Content Placeholder 5">
            <a:extLst>
              <a:ext uri="{FF2B5EF4-FFF2-40B4-BE49-F238E27FC236}">
                <a16:creationId xmlns:a16="http://schemas.microsoft.com/office/drawing/2014/main" id="{D82BF507-75ED-4F09-959F-8E0854B6033A}"/>
              </a:ext>
            </a:extLst>
          </p:cNvPr>
          <p:cNvSpPr>
            <a:spLocks noGrp="1"/>
          </p:cNvSpPr>
          <p:nvPr>
            <p:ph sz="quarter" idx="15"/>
          </p:nvPr>
        </p:nvSpPr>
        <p:spPr/>
        <p:txBody>
          <a:bodyPr>
            <a:normAutofit/>
          </a:bodyPr>
          <a:lstStyle/>
          <a:p>
            <a:pPr marL="0" indent="0">
              <a:buNone/>
            </a:pPr>
            <a:r>
              <a:rPr lang="en-US" dirty="0"/>
              <a:t>The Courts have taken multiple steps to provide social distancing where possible as well as reasonable sanitization of all areas.</a:t>
            </a:r>
          </a:p>
          <a:p>
            <a:r>
              <a:rPr lang="en-US" dirty="0"/>
              <a:t>You will notice chairs spaced apart as well as taped markers to comply with social distancing guidelines.</a:t>
            </a:r>
          </a:p>
          <a:p>
            <a:r>
              <a:rPr lang="en-US" dirty="0"/>
              <a:t>The Courtroom will be deep cleaned each evening.</a:t>
            </a:r>
          </a:p>
          <a:p>
            <a:r>
              <a:rPr lang="en-US" dirty="0"/>
              <a:t>Hand sanitizer will be provided in multiple locations.</a:t>
            </a:r>
          </a:p>
          <a:p>
            <a:r>
              <a:rPr lang="en-US" dirty="0"/>
              <a:t>All common areas where the jurors will be located will be sanitized regularly.</a:t>
            </a:r>
          </a:p>
          <a:p>
            <a:pPr marL="0" indent="0">
              <a:buNone/>
            </a:pPr>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7958213"/>
      </p:ext>
    </p:extLst>
  </p:cSld>
  <p:clrMapOvr>
    <a:masterClrMapping/>
  </p:clrMapOvr>
  <mc:AlternateContent xmlns:mc="http://schemas.openxmlformats.org/markup-compatibility/2006" xmlns:p14="http://schemas.microsoft.com/office/powerpoint/2010/main">
    <mc:Choice Requires="p14">
      <p:transition spd="slow" p14:dur="2000" advTm="56593"/>
    </mc:Choice>
    <mc:Fallback xmlns="">
      <p:transition spd="slow" advTm="56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ABACD58-C3EC-4488-A3DB-D29386D20C75}"/>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DAFF36DD-94F6-49D4-8CCC-8C8BD062C04E}"/>
              </a:ext>
            </a:extLst>
          </p:cNvPr>
          <p:cNvSpPr>
            <a:spLocks noGrp="1"/>
          </p:cNvSpPr>
          <p:nvPr>
            <p:ph type="sldNum" sz="quarter" idx="12"/>
          </p:nvPr>
        </p:nvSpPr>
        <p:spPr/>
        <p:txBody>
          <a:bodyPr/>
          <a:lstStyle/>
          <a:p>
            <a:fld id="{95CBEC59-7FF9-4688-98DF-89832A0C9025}" type="slidenum">
              <a:rPr lang="en-US" smtClean="0"/>
              <a:t>5</a:t>
            </a:fld>
            <a:endParaRPr lang="en-US" dirty="0"/>
          </a:p>
        </p:txBody>
      </p:sp>
      <p:sp>
        <p:nvSpPr>
          <p:cNvPr id="5" name="Text Placeholder 4">
            <a:extLst>
              <a:ext uri="{FF2B5EF4-FFF2-40B4-BE49-F238E27FC236}">
                <a16:creationId xmlns:a16="http://schemas.microsoft.com/office/drawing/2014/main" id="{ED849212-ABCC-423B-A5BB-8F087B169DC2}"/>
              </a:ext>
            </a:extLst>
          </p:cNvPr>
          <p:cNvSpPr>
            <a:spLocks noGrp="1"/>
          </p:cNvSpPr>
          <p:nvPr>
            <p:ph type="body" sz="quarter" idx="14"/>
          </p:nvPr>
        </p:nvSpPr>
        <p:spPr/>
        <p:txBody>
          <a:bodyPr/>
          <a:lstStyle/>
          <a:p>
            <a:r>
              <a:rPr lang="en-US" dirty="0"/>
              <a:t>20XX</a:t>
            </a:r>
          </a:p>
        </p:txBody>
      </p:sp>
      <p:pic>
        <p:nvPicPr>
          <p:cNvPr id="8" name="Picture Placeholder 7"/>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25295" b="25295"/>
          <a:stretch>
            <a:fillRect/>
          </a:stretch>
        </p:blipFill>
        <p:spPr>
          <a:xfrm>
            <a:off x="0" y="0"/>
            <a:ext cx="12192000" cy="6951945"/>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4330166"/>
      </p:ext>
    </p:extLst>
  </p:cSld>
  <p:clrMapOvr>
    <a:masterClrMapping/>
  </p:clrMapOvr>
  <mc:AlternateContent xmlns:mc="http://schemas.openxmlformats.org/markup-compatibility/2006" xmlns:p14="http://schemas.microsoft.com/office/powerpoint/2010/main">
    <mc:Choice Requires="p14">
      <p:transition spd="slow" p14:dur="2000" advTm="7119"/>
    </mc:Choice>
    <mc:Fallback xmlns="">
      <p:transition spd="slow" advTm="7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A437-8B14-44F3-9CD4-350A04C1CA8C}"/>
              </a:ext>
            </a:extLst>
          </p:cNvPr>
          <p:cNvSpPr>
            <a:spLocks noGrp="1"/>
          </p:cNvSpPr>
          <p:nvPr>
            <p:ph type="title"/>
          </p:nvPr>
        </p:nvSpPr>
        <p:spPr/>
        <p:txBody>
          <a:bodyPr/>
          <a:lstStyle/>
          <a:p>
            <a:r>
              <a:rPr lang="en-US" dirty="0"/>
              <a:t>COVID-19 CHART</a:t>
            </a:r>
          </a:p>
        </p:txBody>
      </p:sp>
      <p:sp>
        <p:nvSpPr>
          <p:cNvPr id="3" name="Footer Placeholder 2">
            <a:extLst>
              <a:ext uri="{FF2B5EF4-FFF2-40B4-BE49-F238E27FC236}">
                <a16:creationId xmlns:a16="http://schemas.microsoft.com/office/drawing/2014/main" id="{585E8062-5491-4788-A35F-8BEF6FC48888}"/>
              </a:ext>
            </a:extLst>
          </p:cNvPr>
          <p:cNvSpPr>
            <a:spLocks noGrp="1"/>
          </p:cNvSpPr>
          <p:nvPr>
            <p:ph type="ftr" sz="quarter" idx="11"/>
          </p:nvPr>
        </p:nvSpPr>
        <p:spPr/>
        <p:txBody>
          <a:bodyPr/>
          <a:lstStyle/>
          <a:p>
            <a:r>
              <a:rPr lang="en-US" dirty="0"/>
              <a:t>COVID-19 Chart</a:t>
            </a:r>
          </a:p>
        </p:txBody>
      </p:sp>
      <p:sp>
        <p:nvSpPr>
          <p:cNvPr id="4" name="Slide Number Placeholder 3">
            <a:extLst>
              <a:ext uri="{FF2B5EF4-FFF2-40B4-BE49-F238E27FC236}">
                <a16:creationId xmlns:a16="http://schemas.microsoft.com/office/drawing/2014/main" id="{73488701-5FB3-46AF-AA79-5DFBF04494AD}"/>
              </a:ext>
            </a:extLst>
          </p:cNvPr>
          <p:cNvSpPr>
            <a:spLocks noGrp="1"/>
          </p:cNvSpPr>
          <p:nvPr>
            <p:ph type="sldNum" sz="quarter" idx="12"/>
          </p:nvPr>
        </p:nvSpPr>
        <p:spPr/>
        <p:txBody>
          <a:bodyPr/>
          <a:lstStyle/>
          <a:p>
            <a:fld id="{95CBEC59-7FF9-4688-98DF-89832A0C9025}" type="slidenum">
              <a:rPr lang="en-US" smtClean="0"/>
              <a:t>6</a:t>
            </a:fld>
            <a:endParaRPr lang="en-US" dirty="0"/>
          </a:p>
        </p:txBody>
      </p:sp>
      <p:sp>
        <p:nvSpPr>
          <p:cNvPr id="5" name="Text Placeholder 4">
            <a:extLst>
              <a:ext uri="{FF2B5EF4-FFF2-40B4-BE49-F238E27FC236}">
                <a16:creationId xmlns:a16="http://schemas.microsoft.com/office/drawing/2014/main" id="{A8B52AA4-2DB7-4C7A-99AA-093B615C386A}"/>
              </a:ext>
            </a:extLst>
          </p:cNvPr>
          <p:cNvSpPr>
            <a:spLocks noGrp="1"/>
          </p:cNvSpPr>
          <p:nvPr>
            <p:ph type="body" idx="1"/>
          </p:nvPr>
        </p:nvSpPr>
        <p:spPr/>
        <p:txBody>
          <a:bodyPr/>
          <a:lstStyle/>
          <a:p>
            <a:r>
              <a:rPr lang="en-US" dirty="0"/>
              <a:t>COVID-19 CHART</a:t>
            </a:r>
          </a:p>
        </p:txBody>
      </p:sp>
      <p:sp>
        <p:nvSpPr>
          <p:cNvPr id="6" name="Content Placeholder 5">
            <a:extLst>
              <a:ext uri="{FF2B5EF4-FFF2-40B4-BE49-F238E27FC236}">
                <a16:creationId xmlns:a16="http://schemas.microsoft.com/office/drawing/2014/main" id="{DC9CBA16-FC20-442F-ADE3-E8D745590243}"/>
              </a:ext>
            </a:extLst>
          </p:cNvPr>
          <p:cNvSpPr>
            <a:spLocks noGrp="1"/>
          </p:cNvSpPr>
          <p:nvPr>
            <p:ph sz="half" idx="2"/>
          </p:nvPr>
        </p:nvSpPr>
        <p:spPr>
          <a:xfrm>
            <a:off x="928801" y="3431112"/>
            <a:ext cx="4894484" cy="2773258"/>
          </a:xfrm>
        </p:spPr>
        <p:txBody>
          <a:bodyPr/>
          <a:lstStyle/>
          <a:p>
            <a:r>
              <a:rPr lang="en-US" dirty="0"/>
              <a:t>Graph provided by the Kosciusko County Health Department</a:t>
            </a:r>
          </a:p>
        </p:txBody>
      </p:sp>
      <p:sp>
        <p:nvSpPr>
          <p:cNvPr id="7" name="Text Placeholder 6">
            <a:extLst>
              <a:ext uri="{FF2B5EF4-FFF2-40B4-BE49-F238E27FC236}">
                <a16:creationId xmlns:a16="http://schemas.microsoft.com/office/drawing/2014/main" id="{A0AB54C4-EC05-4411-89AE-C93A257E2449}"/>
              </a:ext>
            </a:extLst>
          </p:cNvPr>
          <p:cNvSpPr>
            <a:spLocks noGrp="1"/>
          </p:cNvSpPr>
          <p:nvPr>
            <p:ph type="body" sz="quarter" idx="3"/>
          </p:nvPr>
        </p:nvSpPr>
        <p:spPr/>
        <p:txBody>
          <a:bodyPr/>
          <a:lstStyle/>
          <a:p>
            <a:r>
              <a:rPr lang="en-US" dirty="0"/>
              <a:t>COVID-19 CHART – Kosciusko County</a:t>
            </a:r>
          </a:p>
        </p:txBody>
      </p:sp>
      <p:graphicFrame>
        <p:nvGraphicFramePr>
          <p:cNvPr id="12" name="Content Placeholder 11" descr="Chart">
            <a:extLst>
              <a:ext uri="{FF2B5EF4-FFF2-40B4-BE49-F238E27FC236}">
                <a16:creationId xmlns:a16="http://schemas.microsoft.com/office/drawing/2014/main" id="{17331FE7-F462-4B22-B38A-2DC8F54AB0BA}"/>
              </a:ext>
            </a:extLst>
          </p:cNvPr>
          <p:cNvGraphicFramePr>
            <a:graphicFrameLocks noGrp="1"/>
          </p:cNvGraphicFramePr>
          <p:nvPr>
            <p:ph sz="quarter" idx="4"/>
            <p:extLst>
              <p:ext uri="{D42A27DB-BD31-4B8C-83A1-F6EECF244321}">
                <p14:modId xmlns:p14="http://schemas.microsoft.com/office/powerpoint/2010/main" val="1267920741"/>
              </p:ext>
            </p:extLst>
          </p:nvPr>
        </p:nvGraphicFramePr>
        <p:xfrm>
          <a:off x="6337434" y="7091451"/>
          <a:ext cx="5157787" cy="368776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Placeholder 8">
            <a:extLst>
              <a:ext uri="{FF2B5EF4-FFF2-40B4-BE49-F238E27FC236}">
                <a16:creationId xmlns:a16="http://schemas.microsoft.com/office/drawing/2014/main" id="{2CC79059-C535-4122-AA80-8D550BB43135}"/>
              </a:ext>
            </a:extLst>
          </p:cNvPr>
          <p:cNvSpPr>
            <a:spLocks noGrp="1"/>
          </p:cNvSpPr>
          <p:nvPr>
            <p:ph type="body" sz="quarter" idx="14"/>
          </p:nvPr>
        </p:nvSpPr>
        <p:spPr>
          <a:xfrm>
            <a:off x="11083582" y="837333"/>
            <a:ext cx="1108417" cy="438484"/>
          </a:xfrm>
        </p:spPr>
        <p:txBody>
          <a:bodyPr>
            <a:normAutofit/>
          </a:bodyPr>
          <a:lstStyle/>
          <a:p>
            <a:r>
              <a:rPr lang="en-US" dirty="0"/>
              <a:t>COVID-19 CHART</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775" y="2208346"/>
            <a:ext cx="6614705" cy="4326167"/>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0486550"/>
      </p:ext>
    </p:extLst>
  </p:cSld>
  <p:clrMapOvr>
    <a:masterClrMapping/>
  </p:clrMapOvr>
  <mc:AlternateContent xmlns:mc="http://schemas.openxmlformats.org/markup-compatibility/2006" xmlns:p14="http://schemas.microsoft.com/office/powerpoint/2010/main">
    <mc:Choice Requires="p14">
      <p:transition spd="slow" p14:dur="2000" advTm="21344"/>
    </mc:Choice>
    <mc:Fallback xmlns="">
      <p:transition spd="slow" advTm="21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p:txBody>
          <a:bodyPr/>
          <a:lstStyle/>
          <a:p>
            <a:r>
              <a:rPr lang="en-US" dirty="0"/>
              <a:t>OVERVIEW SLIDE</a:t>
            </a:r>
          </a:p>
        </p:txBody>
      </p:sp>
      <p:sp>
        <p:nvSpPr>
          <p:cNvPr id="7" name="Text Placeholder 6">
            <a:extLst>
              <a:ext uri="{FF2B5EF4-FFF2-40B4-BE49-F238E27FC236}">
                <a16:creationId xmlns:a16="http://schemas.microsoft.com/office/drawing/2014/main" id="{109BBFAA-ECE3-46DC-A227-38CCA1EED110}"/>
              </a:ext>
            </a:extLst>
          </p:cNvPr>
          <p:cNvSpPr>
            <a:spLocks noGrp="1"/>
          </p:cNvSpPr>
          <p:nvPr>
            <p:ph type="body" sz="quarter" idx="2"/>
          </p:nvPr>
        </p:nvSpPr>
        <p:spPr/>
        <p:txBody>
          <a:bodyPr>
            <a:normAutofit fontScale="77500" lnSpcReduction="20000"/>
          </a:bodyPr>
          <a:lstStyle/>
          <a:p>
            <a:r>
              <a:rPr lang="en-US" dirty="0"/>
              <a:t>Conducting Jury Trials During a Pandemic</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p:txBody>
          <a:bodyPr/>
          <a:lstStyle/>
          <a:p>
            <a:r>
              <a:rPr lang="en-US" dirty="0"/>
              <a:t>Overview</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7</a:t>
            </a:fld>
            <a:endParaRPr lang="en-US" dirty="0"/>
          </a:p>
        </p:txBody>
      </p:sp>
      <p:sp>
        <p:nvSpPr>
          <p:cNvPr id="30" name="Text Placeholder 29">
            <a:extLst>
              <a:ext uri="{FF2B5EF4-FFF2-40B4-BE49-F238E27FC236}">
                <a16:creationId xmlns:a16="http://schemas.microsoft.com/office/drawing/2014/main" id="{0AC0E371-764C-41CA-9680-267350C7EE1C}"/>
              </a:ext>
            </a:extLst>
          </p:cNvPr>
          <p:cNvSpPr>
            <a:spLocks noGrp="1"/>
          </p:cNvSpPr>
          <p:nvPr>
            <p:ph type="body" sz="half" idx="16"/>
          </p:nvPr>
        </p:nvSpPr>
        <p:spPr>
          <a:xfrm>
            <a:off x="4512376" y="2647567"/>
            <a:ext cx="3494149" cy="530424"/>
          </a:xfrm>
        </p:spPr>
        <p:txBody>
          <a:bodyPr>
            <a:normAutofit fontScale="85000" lnSpcReduction="10000"/>
          </a:bodyPr>
          <a:lstStyle/>
          <a:p>
            <a:r>
              <a:rPr lang="en-US" dirty="0"/>
              <a:t>Personal Protective Equipment</a:t>
            </a:r>
          </a:p>
        </p:txBody>
      </p:sp>
      <p:sp>
        <p:nvSpPr>
          <p:cNvPr id="31" name="Text Placeholder 30">
            <a:extLst>
              <a:ext uri="{FF2B5EF4-FFF2-40B4-BE49-F238E27FC236}">
                <a16:creationId xmlns:a16="http://schemas.microsoft.com/office/drawing/2014/main" id="{95712C8D-157C-4EF1-B565-889F5684F1BA}"/>
              </a:ext>
            </a:extLst>
          </p:cNvPr>
          <p:cNvSpPr>
            <a:spLocks noGrp="1"/>
          </p:cNvSpPr>
          <p:nvPr>
            <p:ph type="body" sz="half" idx="17"/>
          </p:nvPr>
        </p:nvSpPr>
        <p:spPr/>
        <p:txBody>
          <a:bodyPr>
            <a:normAutofit fontScale="55000" lnSpcReduction="20000"/>
          </a:bodyPr>
          <a:lstStyle/>
          <a:p>
            <a:r>
              <a:rPr lang="en-US" dirty="0"/>
              <a:t>Jury Duty – Civic Responsibility and the Patriotic Duty of Every American Citizen</a:t>
            </a:r>
          </a:p>
        </p:txBody>
      </p:sp>
      <p:sp>
        <p:nvSpPr>
          <p:cNvPr id="32" name="Text Placeholder 31">
            <a:extLst>
              <a:ext uri="{FF2B5EF4-FFF2-40B4-BE49-F238E27FC236}">
                <a16:creationId xmlns:a16="http://schemas.microsoft.com/office/drawing/2014/main" id="{188B3941-E817-44DE-8D5A-DCA0DAB61823}"/>
              </a:ext>
            </a:extLst>
          </p:cNvPr>
          <p:cNvSpPr>
            <a:spLocks noGrp="1"/>
          </p:cNvSpPr>
          <p:nvPr>
            <p:ph type="body" sz="half" idx="18"/>
          </p:nvPr>
        </p:nvSpPr>
        <p:spPr/>
        <p:txBody>
          <a:bodyPr>
            <a:normAutofit fontScale="62500" lnSpcReduction="20000"/>
          </a:bodyPr>
          <a:lstStyle/>
          <a:p>
            <a:r>
              <a:rPr lang="en-US" dirty="0"/>
              <a:t>SOCIAL DISTANCING/SANITIZING/ HEALTH SCREENING/TEMPERATURE </a:t>
            </a:r>
          </a:p>
        </p:txBody>
      </p:sp>
      <p:sp>
        <p:nvSpPr>
          <p:cNvPr id="33" name="Text Placeholder 32">
            <a:extLst>
              <a:ext uri="{FF2B5EF4-FFF2-40B4-BE49-F238E27FC236}">
                <a16:creationId xmlns:a16="http://schemas.microsoft.com/office/drawing/2014/main" id="{20613223-43E0-4B37-AFB8-C0C5F47750A5}"/>
              </a:ext>
            </a:extLst>
          </p:cNvPr>
          <p:cNvSpPr>
            <a:spLocks noGrp="1"/>
          </p:cNvSpPr>
          <p:nvPr>
            <p:ph type="body" sz="half" idx="19"/>
          </p:nvPr>
        </p:nvSpPr>
        <p:spPr/>
        <p:txBody>
          <a:bodyPr>
            <a:normAutofit fontScale="77500" lnSpcReduction="20000"/>
          </a:bodyPr>
          <a:lstStyle/>
          <a:p>
            <a:r>
              <a:rPr lang="en-US" dirty="0"/>
              <a:t>Photograph Jury Assembly Room</a:t>
            </a:r>
          </a:p>
        </p:txBody>
      </p:sp>
      <p:sp>
        <p:nvSpPr>
          <p:cNvPr id="34" name="Text Placeholder 33">
            <a:extLst>
              <a:ext uri="{FF2B5EF4-FFF2-40B4-BE49-F238E27FC236}">
                <a16:creationId xmlns:a16="http://schemas.microsoft.com/office/drawing/2014/main" id="{3C4E060E-0CFB-411A-B226-CDA349703288}"/>
              </a:ext>
            </a:extLst>
          </p:cNvPr>
          <p:cNvSpPr>
            <a:spLocks noGrp="1"/>
          </p:cNvSpPr>
          <p:nvPr>
            <p:ph type="body" sz="half" idx="20"/>
          </p:nvPr>
        </p:nvSpPr>
        <p:spPr/>
        <p:txBody>
          <a:bodyPr>
            <a:normAutofit/>
          </a:bodyPr>
          <a:lstStyle/>
          <a:p>
            <a:r>
              <a:rPr lang="en-US" dirty="0"/>
              <a:t>COVID-19 chart</a:t>
            </a:r>
          </a:p>
        </p:txBody>
      </p:sp>
      <p:sp>
        <p:nvSpPr>
          <p:cNvPr id="35" name="Text Placeholder 34">
            <a:extLst>
              <a:ext uri="{FF2B5EF4-FFF2-40B4-BE49-F238E27FC236}">
                <a16:creationId xmlns:a16="http://schemas.microsoft.com/office/drawing/2014/main" id="{736BA5EA-18C4-4263-BDB0-C57CB168D0AF}"/>
              </a:ext>
            </a:extLst>
          </p:cNvPr>
          <p:cNvSpPr>
            <a:spLocks noGrp="1"/>
          </p:cNvSpPr>
          <p:nvPr>
            <p:ph type="body" sz="half" idx="21"/>
          </p:nvPr>
        </p:nvSpPr>
        <p:spPr/>
        <p:txBody>
          <a:bodyPr>
            <a:normAutofit/>
          </a:bodyPr>
          <a:lstStyle/>
          <a:p>
            <a:r>
              <a:rPr lang="en-US" dirty="0"/>
              <a:t>.</a:t>
            </a:r>
          </a:p>
        </p:txBody>
      </p:sp>
      <p:sp>
        <p:nvSpPr>
          <p:cNvPr id="36" name="Text Placeholder 35">
            <a:extLst>
              <a:ext uri="{FF2B5EF4-FFF2-40B4-BE49-F238E27FC236}">
                <a16:creationId xmlns:a16="http://schemas.microsoft.com/office/drawing/2014/main" id="{69F05205-BC24-4284-BB47-960282D011ED}"/>
              </a:ext>
            </a:extLst>
          </p:cNvPr>
          <p:cNvSpPr>
            <a:spLocks noGrp="1"/>
          </p:cNvSpPr>
          <p:nvPr>
            <p:ph type="body" sz="half" idx="22"/>
          </p:nvPr>
        </p:nvSpPr>
        <p:spPr/>
        <p:txBody>
          <a:bodyPr>
            <a:normAutofit/>
          </a:bodyPr>
          <a:lstStyle/>
          <a:p>
            <a:r>
              <a:rPr lang="en-US" dirty="0"/>
              <a:t>Face masks/Gloves</a:t>
            </a:r>
          </a:p>
        </p:txBody>
      </p:sp>
      <p:sp>
        <p:nvSpPr>
          <p:cNvPr id="38" name="Text Placeholder 37">
            <a:extLst>
              <a:ext uri="{FF2B5EF4-FFF2-40B4-BE49-F238E27FC236}">
                <a16:creationId xmlns:a16="http://schemas.microsoft.com/office/drawing/2014/main" id="{4EC928A2-6A4A-452E-8823-81F26EA40C9C}"/>
              </a:ext>
            </a:extLst>
          </p:cNvPr>
          <p:cNvSpPr>
            <a:spLocks noGrp="1"/>
          </p:cNvSpPr>
          <p:nvPr>
            <p:ph type="body" sz="half" idx="24"/>
          </p:nvPr>
        </p:nvSpPr>
        <p:spPr/>
        <p:txBody>
          <a:bodyPr>
            <a:normAutofit/>
          </a:bodyPr>
          <a:lstStyle/>
          <a:p>
            <a:r>
              <a:rPr lang="en-US" dirty="0"/>
              <a:t>COVID-19 Safety Guidelines</a:t>
            </a:r>
          </a:p>
        </p:txBody>
      </p:sp>
      <p:sp>
        <p:nvSpPr>
          <p:cNvPr id="39" name="Text Placeholder 38">
            <a:extLst>
              <a:ext uri="{FF2B5EF4-FFF2-40B4-BE49-F238E27FC236}">
                <a16:creationId xmlns:a16="http://schemas.microsoft.com/office/drawing/2014/main" id="{0388AEE0-2630-4EEB-80E0-53D74792BE97}"/>
              </a:ext>
            </a:extLst>
          </p:cNvPr>
          <p:cNvSpPr>
            <a:spLocks noGrp="1"/>
          </p:cNvSpPr>
          <p:nvPr>
            <p:ph type="body" sz="half" idx="25"/>
          </p:nvPr>
        </p:nvSpPr>
        <p:spPr/>
        <p:txBody>
          <a:bodyPr>
            <a:normAutofit/>
          </a:bodyPr>
          <a:lstStyle/>
          <a:p>
            <a:r>
              <a:rPr lang="en-US" dirty="0"/>
              <a:t>Photo</a:t>
            </a:r>
          </a:p>
        </p:txBody>
      </p:sp>
      <p:sp>
        <p:nvSpPr>
          <p:cNvPr id="40" name="Text Placeholder 39">
            <a:extLst>
              <a:ext uri="{FF2B5EF4-FFF2-40B4-BE49-F238E27FC236}">
                <a16:creationId xmlns:a16="http://schemas.microsoft.com/office/drawing/2014/main" id="{F5F658D4-342A-4944-98F5-EC1761CC401B}"/>
              </a:ext>
            </a:extLst>
          </p:cNvPr>
          <p:cNvSpPr>
            <a:spLocks noGrp="1"/>
          </p:cNvSpPr>
          <p:nvPr>
            <p:ph type="body" sz="half" idx="26"/>
          </p:nvPr>
        </p:nvSpPr>
        <p:spPr/>
        <p:txBody>
          <a:bodyPr>
            <a:normAutofit fontScale="92500"/>
          </a:bodyPr>
          <a:lstStyle/>
          <a:p>
            <a:r>
              <a:rPr lang="en-US" dirty="0"/>
              <a:t>Kosciusko County Health Department.</a:t>
            </a:r>
          </a:p>
        </p:txBody>
      </p:sp>
      <p:pic>
        <p:nvPicPr>
          <p:cNvPr id="51" name="Picture Placeholder 50" descr="Paper">
            <a:extLst>
              <a:ext uri="{FF2B5EF4-FFF2-40B4-BE49-F238E27FC236}">
                <a16:creationId xmlns:a16="http://schemas.microsoft.com/office/drawing/2014/main" id="{FFC09231-9C4D-4246-A535-C36907194980}"/>
              </a:ext>
            </a:extLst>
          </p:cNvPr>
          <p:cNvPicPr>
            <a:picLocks noGrp="1" noChangeAspect="1"/>
          </p:cNvPicPr>
          <p:nvPr>
            <p:ph type="pic" sz="quarter" idx="27"/>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8940" y="1757980"/>
            <a:ext cx="862926" cy="864000"/>
          </a:xfrm>
        </p:spPr>
      </p:pic>
      <p:pic>
        <p:nvPicPr>
          <p:cNvPr id="59" name="Picture Placeholder 58" descr="Stopwatch">
            <a:extLst>
              <a:ext uri="{FF2B5EF4-FFF2-40B4-BE49-F238E27FC236}">
                <a16:creationId xmlns:a16="http://schemas.microsoft.com/office/drawing/2014/main" id="{254CDD44-0160-47AE-934F-2D936D20C7FF}"/>
              </a:ext>
            </a:extLst>
          </p:cNvPr>
          <p:cNvPicPr>
            <a:picLocks noGrp="1" noChangeAspect="1"/>
          </p:cNvPicPr>
          <p:nvPr>
            <p:ph type="pic" sz="quarter" idx="3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p:pic>
      <p:pic>
        <p:nvPicPr>
          <p:cNvPr id="61" name="Picture Placeholder 60" descr="Target">
            <a:extLst>
              <a:ext uri="{FF2B5EF4-FFF2-40B4-BE49-F238E27FC236}">
                <a16:creationId xmlns:a16="http://schemas.microsoft.com/office/drawing/2014/main" id="{ED39021A-AD0E-4A23-A73D-402E0578804C}"/>
              </a:ext>
            </a:extLst>
          </p:cNvPr>
          <p:cNvPicPr>
            <a:picLocks noGrp="1" noChangeAspect="1"/>
          </p:cNvPicPr>
          <p:nvPr>
            <p:ph type="pic" sz="quarter" idx="32"/>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p:pic>
      <p:pic>
        <p:nvPicPr>
          <p:cNvPr id="71" name="Picture Placeholder 70" descr="Checklist RTL">
            <a:extLst>
              <a:ext uri="{FF2B5EF4-FFF2-40B4-BE49-F238E27FC236}">
                <a16:creationId xmlns:a16="http://schemas.microsoft.com/office/drawing/2014/main" id="{76E10F36-72C7-48D2-92C9-EB0F25D8477E}"/>
              </a:ext>
            </a:extLst>
          </p:cNvPr>
          <p:cNvPicPr>
            <a:picLocks noGrp="1" noChangeAspect="1"/>
          </p:cNvPicPr>
          <p:nvPr>
            <p:ph type="pic" sz="quarter" idx="28"/>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32166" y="1757980"/>
            <a:ext cx="867600" cy="868680"/>
          </a:xfrm>
        </p:spPr>
      </p:pic>
      <p:pic>
        <p:nvPicPr>
          <p:cNvPr id="73" name="Picture Placeholder 72" descr="List">
            <a:extLst>
              <a:ext uri="{FF2B5EF4-FFF2-40B4-BE49-F238E27FC236}">
                <a16:creationId xmlns:a16="http://schemas.microsoft.com/office/drawing/2014/main" id="{840D31A1-AED1-47FF-A23F-DF37F6745DEF}"/>
              </a:ext>
            </a:extLst>
          </p:cNvPr>
          <p:cNvPicPr>
            <a:picLocks noGrp="1" noChangeAspect="1"/>
          </p:cNvPicPr>
          <p:nvPr>
            <p:ph type="pic" sz="quarter" idx="29"/>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967476" y="1757980"/>
            <a:ext cx="867600" cy="868680"/>
          </a:xfrm>
        </p:spPr>
      </p:pic>
      <p:pic>
        <p:nvPicPr>
          <p:cNvPr id="77" name="Picture Placeholder 76" descr="Bullseye">
            <a:extLst>
              <a:ext uri="{FF2B5EF4-FFF2-40B4-BE49-F238E27FC236}">
                <a16:creationId xmlns:a16="http://schemas.microsoft.com/office/drawing/2014/main" id="{97C0FBD8-CC2C-4B3C-BEA4-C0AF2C3DED1B}"/>
              </a:ext>
            </a:extLst>
          </p:cNvPr>
          <p:cNvPicPr>
            <a:picLocks noGrp="1" noChangeAspect="1"/>
          </p:cNvPicPr>
          <p:nvPr>
            <p:ph type="pic" sz="quarter" idx="30"/>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3801695"/>
      </p:ext>
    </p:extLst>
  </p:cSld>
  <p:clrMapOvr>
    <a:masterClrMapping/>
  </p:clrMapOvr>
  <mc:AlternateContent xmlns:mc="http://schemas.openxmlformats.org/markup-compatibility/2006" xmlns:p14="http://schemas.microsoft.com/office/powerpoint/2010/main">
    <mc:Choice Requires="p14">
      <p:transition spd="slow" p14:dur="2000" advTm="2304"/>
    </mc:Choice>
    <mc:Fallback xmlns="">
      <p:transition spd="slow" advTm="2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a:xfrm>
            <a:off x="1737360" y="1828801"/>
            <a:ext cx="9223335" cy="864523"/>
          </a:xfrm>
        </p:spPr>
        <p:txBody>
          <a:bodyPr/>
          <a:lstStyle/>
          <a:p>
            <a:r>
              <a:rPr lang="en-US" dirty="0"/>
              <a:t>THANK YOU!</a:t>
            </a:r>
          </a:p>
        </p:txBody>
      </p:sp>
      <p:sp>
        <p:nvSpPr>
          <p:cNvPr id="3" name="Subtitle 2">
            <a:extLst>
              <a:ext uri="{FF2B5EF4-FFF2-40B4-BE49-F238E27FC236}">
                <a16:creationId xmlns:a16="http://schemas.microsoft.com/office/drawing/2014/main" id="{29B0ECBC-01F6-45D4-9F4C-FD7E8B5B96A4}"/>
              </a:ext>
            </a:extLst>
          </p:cNvPr>
          <p:cNvSpPr>
            <a:spLocks noGrp="1"/>
          </p:cNvSpPr>
          <p:nvPr>
            <p:ph type="subTitle" idx="1"/>
          </p:nvPr>
        </p:nvSpPr>
        <p:spPr>
          <a:xfrm>
            <a:off x="7739149" y="5976851"/>
            <a:ext cx="2959331" cy="662877"/>
          </a:xfrm>
        </p:spPr>
        <p:txBody>
          <a:bodyPr>
            <a:normAutofit fontScale="62500" lnSpcReduction="20000"/>
          </a:bodyPr>
          <a:lstStyle/>
          <a:p>
            <a:r>
              <a:rPr lang="en-US" dirty="0"/>
              <a:t>Jury Bailiffs</a:t>
            </a:r>
          </a:p>
          <a:p>
            <a:r>
              <a:rPr lang="en-US" dirty="0"/>
              <a:t>Kosciusko County</a:t>
            </a:r>
          </a:p>
        </p:txBody>
      </p:sp>
      <p:sp>
        <p:nvSpPr>
          <p:cNvPr id="6" name="Text Placeholder 5">
            <a:extLst>
              <a:ext uri="{FF2B5EF4-FFF2-40B4-BE49-F238E27FC236}">
                <a16:creationId xmlns:a16="http://schemas.microsoft.com/office/drawing/2014/main" id="{97A5BD8C-215E-470E-9A15-CEABC3C16B40}"/>
              </a:ext>
            </a:extLst>
          </p:cNvPr>
          <p:cNvSpPr>
            <a:spLocks noGrp="1"/>
          </p:cNvSpPr>
          <p:nvPr>
            <p:ph type="body" sz="quarter" idx="14"/>
          </p:nvPr>
        </p:nvSpPr>
        <p:spPr>
          <a:xfrm rot="10800000" flipV="1">
            <a:off x="9285317" y="1280160"/>
            <a:ext cx="1591232" cy="465513"/>
          </a:xfrm>
        </p:spPr>
        <p:txBody>
          <a:bodyPr>
            <a:normAutofit fontScale="55000" lnSpcReduction="20000"/>
          </a:bodyPr>
          <a:lstStyle/>
          <a:p>
            <a:r>
              <a:rPr lang="en-US" dirty="0"/>
              <a:t>Kosciusko County</a:t>
            </a:r>
          </a:p>
        </p:txBody>
      </p:sp>
      <p:sp>
        <p:nvSpPr>
          <p:cNvPr id="4" name="TextBox 3"/>
          <p:cNvSpPr txBox="1"/>
          <p:nvPr/>
        </p:nvSpPr>
        <p:spPr>
          <a:xfrm>
            <a:off x="1874810" y="4510513"/>
            <a:ext cx="8649759" cy="1200329"/>
          </a:xfrm>
          <a:prstGeom prst="rect">
            <a:avLst/>
          </a:prstGeom>
          <a:noFill/>
        </p:spPr>
        <p:txBody>
          <a:bodyPr wrap="square" rtlCol="0">
            <a:spAutoFit/>
          </a:bodyPr>
          <a:lstStyle/>
          <a:p>
            <a:r>
              <a:rPr lang="en-US" b="1" dirty="0"/>
              <a:t>The Court takes public health and safety seriously and has implemented aggressive safeguards and policies to help prevent the spread of COVID-19 and to prevent the risk of infection for jurors and other court users, including our staff.</a:t>
            </a:r>
          </a:p>
          <a:p>
            <a:endParaRPr lang="en-US" dirty="0">
              <a:solidFill>
                <a:schemeClr val="accent3">
                  <a:lumMod val="40000"/>
                  <a:lumOff val="60000"/>
                </a:scheme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015877"/>
      </p:ext>
    </p:extLst>
  </p:cSld>
  <p:clrMapOvr>
    <a:masterClrMapping/>
  </p:clrMapOvr>
  <mc:AlternateContent xmlns:mc="http://schemas.openxmlformats.org/markup-compatibility/2006" xmlns:p14="http://schemas.microsoft.com/office/powerpoint/2010/main">
    <mc:Choice Requires="p14">
      <p:transition spd="slow" p14:dur="2000" advTm="26672"/>
    </mc:Choice>
    <mc:Fallback xmlns="">
      <p:transition spd="slow" advTm="26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2.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42AFFF-C96F-4C05-9045-3240A5329ECA}">
  <ds:schemaRefs>
    <ds:schemaRef ds:uri="http://purl.org/dc/terms/"/>
    <ds:schemaRef ds:uri="http://schemas.microsoft.com/office/2006/documentManagement/types"/>
    <ds:schemaRef ds:uri="http://schemas.openxmlformats.org/package/2006/metadata/core-properties"/>
    <ds:schemaRef ds:uri="16c05727-aa75-4e4a-9b5f-8a80a1165891"/>
    <ds:schemaRef ds:uri="http://purl.org/dc/elements/1.1/"/>
    <ds:schemaRef ds:uri="http://schemas.microsoft.com/office/2006/metadata/properties"/>
    <ds:schemaRef ds:uri="http://schemas.microsoft.com/office/infopath/2007/PartnerControl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0</TotalTime>
  <Words>451</Words>
  <Application>Microsoft Office PowerPoint</Application>
  <PresentationFormat>Widescreen</PresentationFormat>
  <Paragraphs>62</Paragraphs>
  <Slides>8</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Avenir Next LT Pro</vt:lpstr>
      <vt:lpstr>Calibri</vt:lpstr>
      <vt:lpstr>Speak Pro</vt:lpstr>
      <vt:lpstr>Office Theme</vt:lpstr>
      <vt:lpstr>CONDUCTING A JURY TRIAL DURING A PANDEMIC</vt:lpstr>
      <vt:lpstr>PERSONAL PROTECTIVE  EQUIPMENT</vt:lpstr>
      <vt:lpstr>JURY SERVICE – CIVIC RESPONSIBILITY AND THE PATRIOTIC DUTY OF EVERY AMERICAN CITIZEN</vt:lpstr>
      <vt:lpstr> HEALTH SCREENING/TEMPERATURE CHECK SOCIAL DISTANCING/SANITIZING </vt:lpstr>
      <vt:lpstr>PowerPoint Presentation</vt:lpstr>
      <vt:lpstr>COVID-19 CHART</vt:lpstr>
      <vt:lpstr>OVERVIEW SLIDE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2020-06-11T15:54:43Z</dcterms:created>
  <dcterms:modified xsi:type="dcterms:W3CDTF">2020-06-25T16:42:41Z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